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Struktur &amp; Nummerierungsplan der Telefonanlage</a:t>
            </a:r>
          </a:p>
          <a:p>
            <a:pPr>
              <a:defRPr sz="2000">
                <a:solidFill>
                  <a:srgbClr val="EBF5FB"/>
                </a:solidFill>
              </a:defRPr>
            </a:pPr>
            <a:r>
              <a:t>Zentralisiertes VoIP-System für 9 Standorte (Schulen und Horte)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5720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B1D3A"/>
                </a:solidFill>
              </a:defRPr>
            </a:pPr>
            <a:r>
              <a:t>Das 4-stellige Nummerierungsprinzip</a:t>
            </a:r>
          </a:p>
          <a:p>
            <a:pPr>
              <a:defRPr sz="1600">
                <a:solidFill>
                  <a:srgbClr val="1A5276"/>
                </a:solidFill>
              </a:defRPr>
            </a:pPr>
            <a:r>
              <a:t>Logischer Aufbau jeder internen Rufnummer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011680"/>
            <a:ext cx="5029200" cy="3200400"/>
          </a:xfrm>
          <a:prstGeom prst="rect">
            <a:avLst/>
          </a:prstGeom>
          <a:solidFill>
            <a:srgbClr val="F5F7FA"/>
          </a:solidFill>
          <a:ln>
            <a:solidFill>
              <a:srgbClr val="D2D7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b="1" sz="2200">
                <a:solidFill>
                  <a:srgbClr val="0B1D3A"/>
                </a:solidFill>
              </a:defRPr>
            </a:pPr>
            <a:r>
              <a:t>Erste 2 Ziffern: XX (Standort)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Definiert eindeutig das Gebäude/die Einrichtung.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Beispiel: 10 = Grundschule Mitte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Beispiel: 11 = Hort Mitte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Beispiel: 20 = Grundschule West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Ermöglicht gezielte standortübergreifende Einwahlen.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6695" y="2011680"/>
            <a:ext cx="5029200" cy="3200400"/>
          </a:xfrm>
          <a:prstGeom prst="rect">
            <a:avLst/>
          </a:prstGeom>
          <a:solidFill>
            <a:srgbClr val="EBF5FB"/>
          </a:solidFill>
          <a:ln>
            <a:solidFill>
              <a:srgbClr val="1A5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b="1" sz="2200">
                <a:solidFill>
                  <a:srgbClr val="1A5276"/>
                </a:solidFill>
              </a:defRPr>
            </a:pPr>
            <a:r>
              <a:t>Zweite 2 Ziffern: YY (Nebenstelle)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Definiert die konkrete Funktion oder den Raum.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Symmetrische Vergabe an allen Schulen: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  - 10 = Sekretariat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  - 11 = Schulleitung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  - 12 = Stellv. Schulleitung</a:t>
            </a:r>
          </a:p>
          <a:p>
            <a:pPr>
              <a:defRPr sz="1600">
                <a:solidFill>
                  <a:srgbClr val="323232"/>
                </a:solidFill>
              </a:defRPr>
            </a:pPr>
            <a:r>
              <a:t>• Erleichtert das Merken wichtiger Nummern enorm.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5720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B1D3A"/>
                </a:solidFill>
              </a:defRPr>
            </a:pPr>
            <a:r>
              <a:t>Globale Standortmatrix</a:t>
            </a:r>
          </a:p>
          <a:p>
            <a:pPr>
              <a:defRPr sz="1600">
                <a:solidFill>
                  <a:srgbClr val="1A5276"/>
                </a:solidFill>
              </a:defRPr>
            </a:pPr>
            <a:r>
              <a:t>Übersicht der Präfixe für alle 9 Standorte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0" y="1828800"/>
          <a:ext cx="10820095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4876495"/>
                <a:gridCol w="3657600"/>
              </a:tblGrid>
              <a:tr h="411480">
                <a:tc>
                  <a:txBody>
                    <a:bodyPr/>
                    <a:lstStyle/>
                    <a:p>
                      <a:pPr>
                        <a:defRPr b="1" sz="1600">
                          <a:solidFill>
                            <a:srgbClr val="FFFFFF"/>
                          </a:solidFill>
                        </a:defRPr>
                      </a:pPr>
                      <a:r>
                        <a:t>Standort-Code (XX)</a:t>
                      </a:r>
                    </a:p>
                  </a:txBody>
                  <a:tcPr>
                    <a:solidFill>
                      <a:srgbClr val="0B1D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600">
                          <a:solidFill>
                            <a:srgbClr val="FFFFFF"/>
                          </a:solidFill>
                        </a:defRPr>
                      </a:pPr>
                      <a:r>
                        <a:t>Einrichtung / Name</a:t>
                      </a:r>
                    </a:p>
                  </a:txBody>
                  <a:tcPr>
                    <a:solidFill>
                      <a:srgbClr val="0B1D3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600">
                          <a:solidFill>
                            <a:srgbClr val="FFFFFF"/>
                          </a:solidFill>
                        </a:defRPr>
                      </a:pPr>
                      <a:r>
                        <a:t>Rufnummernbereich</a:t>
                      </a:r>
                    </a:p>
                  </a:txBody>
                  <a:tcPr>
                    <a:solidFill>
                      <a:srgbClr val="0B1D3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10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Grundschule Mitte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1000 – 1099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11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Hort Mitte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1100 – 1199</a:t>
                      </a:r>
                    </a:p>
                  </a:txBody>
                  <a:tcPr>
                    <a:solidFill>
                      <a:srgbClr val="EBF5F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20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Grundschule West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2000 – 2099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Hort West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2100 – 2199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30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Grundschule Ost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3000 – 3099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31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Hort Ost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3100 – 3199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40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Grundschule Großstädteln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4000 – 4099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41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Hort Großstädteln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4100 – 4199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defRPr sz="1400" b="1">
                          <a:solidFill>
                            <a:srgbClr val="1A5276"/>
                          </a:solidFill>
                        </a:defRPr>
                      </a:pPr>
                      <a:r>
                        <a:t>50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Standort 9 (Systemreserve)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323232"/>
                          </a:solidFill>
                        </a:defRPr>
                      </a:pPr>
                      <a:r>
                        <a:t>5000 – 5099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5720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B1D3A"/>
                </a:solidFill>
              </a:defRPr>
            </a:pPr>
            <a:r>
              <a:t>Symmetrische Nebenstellen: Schulen</a:t>
            </a:r>
          </a:p>
          <a:p>
            <a:pPr>
              <a:defRPr sz="1600">
                <a:solidFill>
                  <a:srgbClr val="1A5276"/>
                </a:solidFill>
              </a:defRPr>
            </a:pPr>
            <a:r>
              <a:t>Einheitliche Zuordnung für die Standorte 10, 20, 30, 40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011680"/>
            <a:ext cx="5029200" cy="4114800"/>
          </a:xfrm>
          <a:prstGeom prst="rect">
            <a:avLst/>
          </a:prstGeom>
          <a:solidFill>
            <a:srgbClr val="EBF5FB"/>
          </a:solidFill>
          <a:ln>
            <a:solidFill>
              <a:srgbClr val="1A52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b="1" sz="2000">
                <a:solidFill>
                  <a:srgbClr val="1A5276"/>
                </a:solidFill>
              </a:defRPr>
            </a:pPr>
            <a:r>
              <a:t>Feste Kern-Nebenstellen (YY)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10 = Sekretariat (Zentrale)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11 = Schulleitung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12 = Stellv. Schulleitung</a:t>
            </a:r>
          </a:p>
          <a:p>
            <a:pPr>
              <a:defRPr sz="1500">
                <a:solidFill>
                  <a:srgbClr val="323232"/>
                </a:solidFill>
              </a:defRPr>
            </a:pPr>
          </a:p>
          <a:p>
            <a:pPr>
              <a:defRPr b="1" sz="1500">
                <a:solidFill>
                  <a:srgbClr val="0B1D3A"/>
                </a:solidFill>
              </a:defRPr>
            </a:pPr>
            <a:r>
              <a:t>Vorteil dieser Symmetrie: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Egal von welchem Standort aus gewählt wird: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Die Endziffern bleiben immer identisch.</a:t>
            </a:r>
          </a:p>
          <a:p>
            <a:pPr>
              <a:defRPr i="1" sz="1400">
                <a:solidFill>
                  <a:srgbClr val="1A5276"/>
                </a:solidFill>
              </a:defRPr>
            </a:pPr>
            <a:r>
              <a:t>• Beispiel Sekretariat West = 2010</a:t>
            </a:r>
          </a:p>
          <a:p>
            <a:pPr>
              <a:defRPr i="1" sz="1400">
                <a:solidFill>
                  <a:srgbClr val="1A5276"/>
                </a:solidFill>
              </a:defRPr>
            </a:pPr>
            <a:r>
              <a:t>• Beispiel Schulleitung Ost = 3011</a:t>
            </a:r>
          </a:p>
        </p:txBody>
      </p:sp>
      <p:sp>
        <p:nvSpPr>
          <p:cNvPr id="4" name="Rectangle 3"/>
          <p:cNvSpPr/>
          <p:nvPr/>
        </p:nvSpPr>
        <p:spPr>
          <a:xfrm>
            <a:off x="6476695" y="2011680"/>
            <a:ext cx="5029200" cy="4114800"/>
          </a:xfrm>
          <a:prstGeom prst="rect">
            <a:avLst/>
          </a:prstGeom>
          <a:solidFill>
            <a:srgbClr val="F5F7FA"/>
          </a:solidFill>
          <a:ln>
            <a:solidFill>
              <a:srgbClr val="D2D7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74320" tIns="274320"/>
          <a:lstStyle/>
          <a:p>
            <a:pPr algn="ctr">
              <a:defRPr b="1" sz="2000">
                <a:solidFill>
                  <a:srgbClr val="0B1D3A"/>
                </a:solidFill>
              </a:defRPr>
            </a:pPr>
            <a:r>
              <a:t>Erweiterte Nebenstellen (xx)</a:t>
            </a:r>
          </a:p>
          <a:p>
            <a:pPr>
              <a:defRPr sz="1500" b="1">
                <a:solidFill>
                  <a:srgbClr val="323232"/>
                </a:solidFill>
              </a:defRPr>
            </a:pPr>
            <a:r>
              <a:t>Für weitere Räume und Funktionen: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20 = Lehrerzimmer (Zentraler Apparat)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21–29 = Lehrerzimmer (Arbeitsplätze)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30 = Schulsozialarbeit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35 = Hausmeister / Technischer Dienst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40 = Vorbereitungsraum / Kopierer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50 = Erste-Hilfe-Raum / Sanitätszimmer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60 = EDV- / PC-Raum</a:t>
            </a:r>
          </a:p>
          <a:p>
            <a:pPr>
              <a:defRPr sz="1500">
                <a:solidFill>
                  <a:srgbClr val="323232"/>
                </a:solidFill>
              </a:defRPr>
            </a:pPr>
            <a:r>
              <a:t>• 70 = Schulküche / Mensa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5720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B1D3A"/>
                </a:solidFill>
              </a:defRPr>
            </a:pPr>
            <a:r>
              <a:t>Symmetrische Nebenstellen: Horte</a:t>
            </a:r>
          </a:p>
          <a:p>
            <a:pPr>
              <a:defRPr sz="1600">
                <a:solidFill>
                  <a:srgbClr val="1A5276"/>
                </a:solidFill>
              </a:defRPr>
            </a:pPr>
            <a:r>
              <a:t>Angepasste Funktionsstruktur für die Standorte 11, 21, 31, 41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011680"/>
            <a:ext cx="10820095" cy="4114800"/>
          </a:xfrm>
          <a:prstGeom prst="rect">
            <a:avLst/>
          </a:prstGeom>
          <a:solidFill>
            <a:srgbClr val="FFFFFF"/>
          </a:solidFill>
          <a:ln>
            <a:solidFill>
              <a:srgbClr val="D2D7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>
              <a:defRPr b="1" sz="2200">
                <a:solidFill>
                  <a:srgbClr val="0B1D3A"/>
                </a:solidFill>
              </a:defRPr>
            </a:pPr>
            <a:r>
              <a:t>Empfohlene Funktions-Zuordnung für Hort-Standorte</a:t>
            </a:r>
          </a:p>
          <a:p>
            <a:pPr>
              <a:spcAft>
                <a:spcPts val="1400"/>
              </a:spcAft>
              <a:defRPr sz="1500">
                <a:solidFill>
                  <a:srgbClr val="1A5276"/>
                </a:solidFill>
              </a:defRPr>
            </a:pPr>
            <a:r>
              <a:t>Da Horte kein klassisches Sekretariat/Schulleitung besitzen, wird die Logik funktional gespiegelt: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10 = Hortleitung / Hauptbüro (analog zu Sekretariat Schule)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11 = Stellvertretende Hortleitung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20 = Haupteingang / Anmeldung (Abholbereich)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30–39 = Gruppenräume (z.B. 31 = Gruppe 1, 32 = Gruppe 2 bzw. nach Etagen)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45 = Wirtschaftsküche / Hauswirtschaft</a:t>
            </a:r>
          </a:p>
          <a:p>
            <a:pPr>
              <a:spcAft>
                <a:spcPts val="600"/>
              </a:spcAft>
              <a:defRPr sz="1600">
                <a:solidFill>
                  <a:srgbClr val="323232"/>
                </a:solidFill>
              </a:defRPr>
            </a:pPr>
            <a:r>
              <a:t>• 90–94 = DECT-Mobilteile / Freigelände-Telefone für Erzieher im Außendienst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457200"/>
            <a:ext cx="1082009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B1D3A"/>
                </a:solidFill>
              </a:defRPr>
            </a:pPr>
            <a:r>
              <a:t>Systemregeln &amp; Best Practices</a:t>
            </a:r>
          </a:p>
          <a:p>
            <a:pPr>
              <a:defRPr sz="1600">
                <a:solidFill>
                  <a:srgbClr val="1A5276"/>
                </a:solidFill>
              </a:defRPr>
            </a:pPr>
            <a:r>
              <a:t>Richtlinien für einen reibungslosen VoIP-Betrieb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011680"/>
            <a:ext cx="10820095" cy="4114800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</a:p>
          <a:p>
            <a:pPr>
              <a:spcBef>
                <a:spcPts val="800"/>
              </a:spcBef>
              <a:defRPr b="1" sz="1600">
                <a:solidFill>
                  <a:srgbClr val="0B1D3A"/>
                </a:solidFill>
              </a:defRPr>
            </a:pPr>
            <a:r>
              <a:t>1. Kostenlose interne Direktwahl</a:t>
            </a:r>
          </a:p>
          <a:p>
            <a:pPr>
              <a:spcAft>
                <a:spcPts val="800"/>
              </a:spcAft>
              <a:defRPr sz="1400">
                <a:solidFill>
                  <a:srgbClr val="323232"/>
                </a:solidFill>
              </a:defRPr>
            </a:pPr>
            <a:r>
              <a:t>   Alle 9 Standorte wählen sich untereinander direkt über die 4 Ziffern an. Es fällt keine Amtsleitung an.</a:t>
            </a:r>
          </a:p>
          <a:p>
            <a:pPr>
              <a:spcBef>
                <a:spcPts val="800"/>
              </a:spcBef>
              <a:defRPr b="1" sz="1600">
                <a:solidFill>
                  <a:srgbClr val="0B1D3A"/>
                </a:solidFill>
              </a:defRPr>
            </a:pPr>
            <a:r>
              <a:t>2. Das Symmetrie-Prinzip einhalten</a:t>
            </a:r>
          </a:p>
          <a:p>
            <a:pPr>
              <a:spcAft>
                <a:spcPts val="800"/>
              </a:spcAft>
              <a:defRPr sz="1400">
                <a:solidFill>
                  <a:srgbClr val="323232"/>
                </a:solidFill>
              </a:defRPr>
            </a:pPr>
            <a:r>
              <a:t>   Neue Nebenstellen (xx) sollten immer für alle Schulen gleichermaßen definiert werden (z.B. Hausmeister immer auf 35).</a:t>
            </a:r>
          </a:p>
          <a:p>
            <a:pPr>
              <a:spcBef>
                <a:spcPts val="800"/>
              </a:spcBef>
              <a:defRPr b="1" sz="1600">
                <a:solidFill>
                  <a:srgbClr val="0B1D3A"/>
                </a:solidFill>
              </a:defRPr>
            </a:pPr>
            <a:r>
              <a:t>3. Abwurfgruppen einrichten</a:t>
            </a:r>
          </a:p>
          <a:p>
            <a:pPr>
              <a:spcAft>
                <a:spcPts val="800"/>
              </a:spcAft>
              <a:defRPr sz="1400">
                <a:solidFill>
                  <a:srgbClr val="323232"/>
                </a:solidFill>
              </a:defRPr>
            </a:pPr>
            <a:r>
              <a:t>   Ist das Sekretariat einer Schule (XX10) nicht besetzt, erfolgt eine automatische Weiterleitung an die Schulleitung (XX11).</a:t>
            </a:r>
          </a:p>
          <a:p>
            <a:pPr>
              <a:spcBef>
                <a:spcPts val="800"/>
              </a:spcBef>
              <a:defRPr b="1" sz="1600">
                <a:solidFill>
                  <a:srgbClr val="0B1D3A"/>
                </a:solidFill>
              </a:defRPr>
            </a:pPr>
            <a:r>
              <a:t>4. Zukunftssicherheit</a:t>
            </a:r>
          </a:p>
          <a:p>
            <a:pPr>
              <a:spcAft>
                <a:spcPts val="800"/>
              </a:spcAft>
              <a:defRPr sz="1400">
                <a:solidFill>
                  <a:srgbClr val="323232"/>
                </a:solidFill>
              </a:defRPr>
            </a:pPr>
            <a:r>
              <a:t>   Standort 9 (Präfix 50) ist bewusst als Reserve blockiert. Bei Bedarf kann ein weiterer Standort sofort ohne Umkonfiguration integriert werden.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